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3"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9B57-C6F6-4A1E-AA8A-8A63B6DE0A6B}"/>
              </a:ext>
            </a:extLst>
          </p:cNvPr>
          <p:cNvSpPr>
            <a:spLocks noGrp="1"/>
          </p:cNvSpPr>
          <p:nvPr>
            <p:ph type="ctrTitle"/>
          </p:nvPr>
        </p:nvSpPr>
        <p:spPr>
          <a:xfrm>
            <a:off x="1507067" y="3242734"/>
            <a:ext cx="7766936" cy="1646302"/>
          </a:xfrm>
        </p:spPr>
        <p:txBody>
          <a:bodyPr/>
          <a:lstStyle/>
          <a:p>
            <a:r>
              <a:rPr lang="en-US" dirty="0"/>
              <a:t>Information and referral service for seniors in British Columbia, Canada: Learning</a:t>
            </a:r>
            <a:br>
              <a:rPr lang="en-US" dirty="0"/>
            </a:br>
            <a:r>
              <a:rPr lang="en-US" dirty="0"/>
              <a:t>from COVID-19</a:t>
            </a:r>
            <a:endParaRPr lang="en-CA" dirty="0"/>
          </a:p>
        </p:txBody>
      </p:sp>
      <p:sp>
        <p:nvSpPr>
          <p:cNvPr id="3" name="Subtitle 2">
            <a:extLst>
              <a:ext uri="{FF2B5EF4-FFF2-40B4-BE49-F238E27FC236}">
                <a16:creationId xmlns:a16="http://schemas.microsoft.com/office/drawing/2014/main" id="{33798F22-9A64-4CDD-BC1C-74EEA213C116}"/>
              </a:ext>
            </a:extLst>
          </p:cNvPr>
          <p:cNvSpPr>
            <a:spLocks noGrp="1"/>
          </p:cNvSpPr>
          <p:nvPr>
            <p:ph type="subTitle" idx="1"/>
          </p:nvPr>
        </p:nvSpPr>
        <p:spPr>
          <a:xfrm>
            <a:off x="311285" y="5222408"/>
            <a:ext cx="8216630" cy="1096899"/>
          </a:xfrm>
        </p:spPr>
        <p:txBody>
          <a:bodyPr>
            <a:normAutofit fontScale="62500" lnSpcReduction="20000"/>
          </a:bodyPr>
          <a:lstStyle/>
          <a:p>
            <a:r>
              <a:rPr lang="en-US" dirty="0"/>
              <a:t>Karen Lok Yi Wong*,**, Andrew Sixsmith ** and Leslie </a:t>
            </a:r>
            <a:r>
              <a:rPr lang="en-US" dirty="0" err="1"/>
              <a:t>Remund</a:t>
            </a:r>
            <a:r>
              <a:rPr lang="en-US" dirty="0"/>
              <a:t>*</a:t>
            </a:r>
          </a:p>
          <a:p>
            <a:r>
              <a:rPr lang="en-US" dirty="0"/>
              <a:t>*411 Seniors Centre, </a:t>
            </a:r>
          </a:p>
          <a:p>
            <a:r>
              <a:rPr lang="en-US" dirty="0"/>
              <a:t>**Science and Technology for Aging Research Institute, </a:t>
            </a:r>
          </a:p>
          <a:p>
            <a:r>
              <a:rPr lang="en-US" dirty="0"/>
              <a:t>Simon Fraser University</a:t>
            </a:r>
            <a:endParaRPr lang="en-CA" dirty="0"/>
          </a:p>
        </p:txBody>
      </p:sp>
    </p:spTree>
    <p:extLst>
      <p:ext uri="{BB962C8B-B14F-4D97-AF65-F5344CB8AC3E}">
        <p14:creationId xmlns:p14="http://schemas.microsoft.com/office/powerpoint/2010/main" val="367718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10C82-4031-430B-B251-097752656C5C}"/>
              </a:ext>
            </a:extLst>
          </p:cNvPr>
          <p:cNvSpPr>
            <a:spLocks noGrp="1"/>
          </p:cNvSpPr>
          <p:nvPr>
            <p:ph type="title"/>
          </p:nvPr>
        </p:nvSpPr>
        <p:spPr>
          <a:xfrm>
            <a:off x="677334" y="114301"/>
            <a:ext cx="8596668" cy="1320800"/>
          </a:xfrm>
        </p:spPr>
        <p:txBody>
          <a:bodyPr/>
          <a:lstStyle/>
          <a:p>
            <a:r>
              <a:rPr lang="en-CA" dirty="0"/>
              <a:t>Background and context</a:t>
            </a:r>
          </a:p>
        </p:txBody>
      </p:sp>
      <p:sp>
        <p:nvSpPr>
          <p:cNvPr id="3" name="Content Placeholder 2">
            <a:extLst>
              <a:ext uri="{FF2B5EF4-FFF2-40B4-BE49-F238E27FC236}">
                <a16:creationId xmlns:a16="http://schemas.microsoft.com/office/drawing/2014/main" id="{6FAB79BF-EA5D-44E7-82C8-4CCC0BDF65AC}"/>
              </a:ext>
            </a:extLst>
          </p:cNvPr>
          <p:cNvSpPr>
            <a:spLocks noGrp="1"/>
          </p:cNvSpPr>
          <p:nvPr>
            <p:ph idx="1"/>
          </p:nvPr>
        </p:nvSpPr>
        <p:spPr>
          <a:xfrm>
            <a:off x="677334" y="879138"/>
            <a:ext cx="11343216" cy="5391149"/>
          </a:xfrm>
        </p:spPr>
        <p:txBody>
          <a:bodyPr>
            <a:normAutofit/>
          </a:bodyPr>
          <a:lstStyle/>
          <a:p>
            <a:pPr lvl="0"/>
            <a:r>
              <a:rPr lang="en-CA" dirty="0"/>
              <a:t>Information and referral services refer to the provision of information to service users and to connect them with resources. </a:t>
            </a:r>
            <a:r>
              <a:rPr lang="en-US" dirty="0"/>
              <a:t>They refer more than providing information and giving contact. They include the navigation between getting information and securing the resources. </a:t>
            </a:r>
            <a:r>
              <a:rPr lang="en-CA" dirty="0"/>
              <a:t>Although service users are not limited to seniors, a significant proportion of service users are seniors. In British Columbia, this service to seniors is mainly provided by community senior services. </a:t>
            </a:r>
          </a:p>
          <a:p>
            <a:pPr lvl="0"/>
            <a:endParaRPr lang="en-CA" dirty="0"/>
          </a:p>
          <a:p>
            <a:r>
              <a:rPr lang="en-CA" dirty="0"/>
              <a:t>Information and referral services are significant for seniors. By knowing and accessing the information and resources, the seniors can stay connected and this prevents them from social isolation and its related negative consequences on physical and mental health. The seniors can continue to live independently with quality of life and dignity in the community. </a:t>
            </a:r>
          </a:p>
          <a:p>
            <a:pPr marL="0" indent="0">
              <a:buNone/>
            </a:pPr>
            <a:r>
              <a:rPr lang="en-US" dirty="0"/>
              <a:t> </a:t>
            </a:r>
          </a:p>
          <a:p>
            <a:r>
              <a:rPr lang="en-US" dirty="0"/>
              <a:t>Due to the global pandemic, there are a lot of learnings on information and referral services. Since seniors are one of the most vulnerable populations in this global pandemic and there is a requirement of social distancing, community senior services think out of the box to provide the service to seniors. </a:t>
            </a:r>
            <a:endParaRPr lang="en-CA" dirty="0"/>
          </a:p>
        </p:txBody>
      </p:sp>
    </p:spTree>
    <p:extLst>
      <p:ext uri="{BB962C8B-B14F-4D97-AF65-F5344CB8AC3E}">
        <p14:creationId xmlns:p14="http://schemas.microsoft.com/office/powerpoint/2010/main" val="245936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BAF18-24D2-40C2-97B0-77F0241F1691}"/>
              </a:ext>
            </a:extLst>
          </p:cNvPr>
          <p:cNvSpPr>
            <a:spLocks noGrp="1"/>
          </p:cNvSpPr>
          <p:nvPr>
            <p:ph type="title"/>
          </p:nvPr>
        </p:nvSpPr>
        <p:spPr>
          <a:xfrm>
            <a:off x="677334" y="233464"/>
            <a:ext cx="8596668" cy="1320800"/>
          </a:xfrm>
        </p:spPr>
        <p:txBody>
          <a:bodyPr/>
          <a:lstStyle/>
          <a:p>
            <a:r>
              <a:rPr lang="en-CA" dirty="0"/>
              <a:t>Ethics, Methods, and Sample</a:t>
            </a:r>
          </a:p>
        </p:txBody>
      </p:sp>
      <p:sp>
        <p:nvSpPr>
          <p:cNvPr id="3" name="Content Placeholder 2">
            <a:extLst>
              <a:ext uri="{FF2B5EF4-FFF2-40B4-BE49-F238E27FC236}">
                <a16:creationId xmlns:a16="http://schemas.microsoft.com/office/drawing/2014/main" id="{651DA098-A526-419A-BD36-E1F83C9EDA5F}"/>
              </a:ext>
            </a:extLst>
          </p:cNvPr>
          <p:cNvSpPr>
            <a:spLocks noGrp="1"/>
          </p:cNvSpPr>
          <p:nvPr>
            <p:ph idx="1"/>
          </p:nvPr>
        </p:nvSpPr>
        <p:spPr>
          <a:xfrm>
            <a:off x="677334" y="893864"/>
            <a:ext cx="11171766" cy="5730672"/>
          </a:xfrm>
        </p:spPr>
        <p:txBody>
          <a:bodyPr>
            <a:normAutofit fontScale="92500" lnSpcReduction="20000"/>
          </a:bodyPr>
          <a:lstStyle/>
          <a:p>
            <a:pPr marL="0" indent="0">
              <a:buNone/>
            </a:pPr>
            <a:r>
              <a:rPr lang="en-CA" b="1" dirty="0"/>
              <a:t>Ethics </a:t>
            </a:r>
          </a:p>
          <a:p>
            <a:pPr lvl="0"/>
            <a:r>
              <a:rPr lang="en-US" dirty="0"/>
              <a:t>The main purpose of this study is to enhance the information and referral services in British Columbia. This study is not a research study. The main purpose of a research study is to generate knowledge. However, the main purpose of this study is service enhancement. Therefore, this study is a service enhancement study with research elements. Unlike a research study which its ethics is usually overseen by a post-secondary institute ethics board, the ethics of this study is overseen by the 411 Seniors Centre Board of Directors. </a:t>
            </a:r>
            <a:endParaRPr lang="en-CA" dirty="0"/>
          </a:p>
          <a:p>
            <a:pPr marL="0" indent="0">
              <a:buNone/>
            </a:pPr>
            <a:r>
              <a:rPr lang="en-CA" b="1" dirty="0"/>
              <a:t>Methods </a:t>
            </a:r>
          </a:p>
          <a:p>
            <a:pPr lvl="0"/>
            <a:r>
              <a:rPr lang="en-CA" dirty="0"/>
              <a:t>This study was conducted from April to August 2020. This study consists of ethnographic research elements, including interviews, participant observation, and journaling. </a:t>
            </a:r>
            <a:r>
              <a:rPr lang="en-US" dirty="0"/>
              <a:t>I conducted the individual and group interviews with stakeholders of community senior services. I observed as a participant in the meeting, conference, and service provision sessions related to senior services. I journaled my observation in detail in the study process. </a:t>
            </a:r>
            <a:endParaRPr lang="en-CA" dirty="0"/>
          </a:p>
          <a:p>
            <a:pPr marL="0" indent="0">
              <a:buNone/>
            </a:pPr>
            <a:r>
              <a:rPr lang="en-CA" b="1" dirty="0"/>
              <a:t>Sample </a:t>
            </a:r>
          </a:p>
          <a:p>
            <a:pPr lvl="0"/>
            <a:r>
              <a:rPr lang="en-US" dirty="0"/>
              <a:t>For individual and group interviews, there were 28 participants. </a:t>
            </a:r>
            <a:r>
              <a:rPr lang="en-CA" dirty="0"/>
              <a:t>Stakeholders of community senior services, including staff, volunteers, and policy developers. </a:t>
            </a:r>
            <a:r>
              <a:rPr lang="en-US" dirty="0"/>
              <a:t>The participants were stakeholders of community senior services, including staff, volunteers, and policy developers. Participants were across British Columbia. </a:t>
            </a:r>
          </a:p>
          <a:p>
            <a:pPr marL="0" lvl="0" indent="0">
              <a:buNone/>
            </a:pPr>
            <a:endParaRPr lang="en-US" dirty="0"/>
          </a:p>
          <a:p>
            <a:pPr lvl="0"/>
            <a:r>
              <a:rPr lang="en-US" dirty="0"/>
              <a:t>The main limitation of the sample is that the researcher was not able to interview service users because of different reasons. One reason is that many service users feel more comfortable being interviewed in person especially since I have not established a relationship with them, but this is not possible due to the social distancing requirement of COVID-19. </a:t>
            </a:r>
            <a:endParaRPr lang="en-CA" dirty="0"/>
          </a:p>
        </p:txBody>
      </p:sp>
    </p:spTree>
    <p:extLst>
      <p:ext uri="{BB962C8B-B14F-4D97-AF65-F5344CB8AC3E}">
        <p14:creationId xmlns:p14="http://schemas.microsoft.com/office/powerpoint/2010/main" val="315920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2C84-6BCE-4C37-A4DE-510645AA1CA0}"/>
              </a:ext>
            </a:extLst>
          </p:cNvPr>
          <p:cNvSpPr>
            <a:spLocks noGrp="1"/>
          </p:cNvSpPr>
          <p:nvPr>
            <p:ph type="title"/>
          </p:nvPr>
        </p:nvSpPr>
        <p:spPr/>
        <p:txBody>
          <a:bodyPr/>
          <a:lstStyle/>
          <a:p>
            <a:r>
              <a:rPr lang="en-US" dirty="0"/>
              <a:t>Main findings/themes </a:t>
            </a:r>
            <a:endParaRPr lang="en-CA" dirty="0"/>
          </a:p>
        </p:txBody>
      </p:sp>
      <p:sp>
        <p:nvSpPr>
          <p:cNvPr id="3" name="Content Placeholder 2">
            <a:extLst>
              <a:ext uri="{FF2B5EF4-FFF2-40B4-BE49-F238E27FC236}">
                <a16:creationId xmlns:a16="http://schemas.microsoft.com/office/drawing/2014/main" id="{764CD39D-A55F-437E-90FD-CCF6E6AC386C}"/>
              </a:ext>
            </a:extLst>
          </p:cNvPr>
          <p:cNvSpPr>
            <a:spLocks noGrp="1"/>
          </p:cNvSpPr>
          <p:nvPr>
            <p:ph idx="1"/>
          </p:nvPr>
        </p:nvSpPr>
        <p:spPr/>
        <p:txBody>
          <a:bodyPr>
            <a:normAutofit/>
          </a:bodyPr>
          <a:lstStyle/>
          <a:p>
            <a:r>
              <a:rPr lang="en-US" dirty="0"/>
              <a:t>Barriers of seniors’ access to technological resources </a:t>
            </a:r>
          </a:p>
          <a:p>
            <a:r>
              <a:rPr lang="en-US" dirty="0"/>
              <a:t>Many information and resources have moved online, even before the global pandemic. This is even more the case since COVID-19 due to the requirement of social distancing. However, many seniors do not have access to technology. </a:t>
            </a:r>
          </a:p>
          <a:p>
            <a:r>
              <a:rPr lang="en-US" dirty="0"/>
              <a:t>Access to technology requires all the following resources: Stable and affordable Internet connection, technological equipment e.g., computer, smartphone, tablet, webcam, speaker, knowledge of the use of technology, the comfort of use technology, setting up the Internet and technology, and affordable and continuous tech support. </a:t>
            </a:r>
          </a:p>
          <a:p>
            <a:r>
              <a:rPr lang="en-US" dirty="0"/>
              <a:t>Our recommendation is to advocate access to technological resources as a human right. This is something which 411 Seniors Centre has already been doing.  </a:t>
            </a:r>
            <a:endParaRPr lang="en-CA" dirty="0"/>
          </a:p>
        </p:txBody>
      </p:sp>
    </p:spTree>
    <p:extLst>
      <p:ext uri="{BB962C8B-B14F-4D97-AF65-F5344CB8AC3E}">
        <p14:creationId xmlns:p14="http://schemas.microsoft.com/office/powerpoint/2010/main" val="672412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6A777-DD23-4A29-BE0B-02B7B169383F}"/>
              </a:ext>
            </a:extLst>
          </p:cNvPr>
          <p:cNvSpPr>
            <a:spLocks noGrp="1"/>
          </p:cNvSpPr>
          <p:nvPr>
            <p:ph type="title"/>
          </p:nvPr>
        </p:nvSpPr>
        <p:spPr/>
        <p:txBody>
          <a:bodyPr/>
          <a:lstStyle/>
          <a:p>
            <a:r>
              <a:rPr lang="en-US" dirty="0"/>
              <a:t>Main findings/themes </a:t>
            </a:r>
            <a:endParaRPr lang="en-CA" dirty="0"/>
          </a:p>
        </p:txBody>
      </p:sp>
      <p:sp>
        <p:nvSpPr>
          <p:cNvPr id="3" name="Content Placeholder 2">
            <a:extLst>
              <a:ext uri="{FF2B5EF4-FFF2-40B4-BE49-F238E27FC236}">
                <a16:creationId xmlns:a16="http://schemas.microsoft.com/office/drawing/2014/main" id="{55A18F94-0680-4AA3-88BA-4EB999B9D152}"/>
              </a:ext>
            </a:extLst>
          </p:cNvPr>
          <p:cNvSpPr>
            <a:spLocks noGrp="1"/>
          </p:cNvSpPr>
          <p:nvPr>
            <p:ph idx="1"/>
          </p:nvPr>
        </p:nvSpPr>
        <p:spPr/>
        <p:txBody>
          <a:bodyPr/>
          <a:lstStyle/>
          <a:p>
            <a:r>
              <a:rPr lang="en-US" dirty="0"/>
              <a:t>Senior poverty and limited resources and funding in resources, services, and programs to support seniors have been long concerns. </a:t>
            </a:r>
          </a:p>
          <a:p>
            <a:r>
              <a:rPr lang="en-US" dirty="0"/>
              <a:t>Our recommendation is a closer collaboration of community partners and how we can share knowledge, experience and resources, better utilize resources and explore new resources together. </a:t>
            </a:r>
          </a:p>
          <a:p>
            <a:r>
              <a:rPr lang="en-US" dirty="0"/>
              <a:t>COVID-19 indeed facilitates collaboration of community partners because we have to come together to share knowledge, experience and resources to face a global pandemic which each of us have limited experience on.  </a:t>
            </a:r>
            <a:endParaRPr lang="en-CA" dirty="0"/>
          </a:p>
          <a:p>
            <a:endParaRPr lang="en-CA" dirty="0"/>
          </a:p>
          <a:p>
            <a:endParaRPr lang="en-CA" dirty="0"/>
          </a:p>
        </p:txBody>
      </p:sp>
    </p:spTree>
    <p:extLst>
      <p:ext uri="{BB962C8B-B14F-4D97-AF65-F5344CB8AC3E}">
        <p14:creationId xmlns:p14="http://schemas.microsoft.com/office/powerpoint/2010/main" val="138982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6E17E-4187-4A36-99A9-6FC448CB393D}"/>
              </a:ext>
            </a:extLst>
          </p:cNvPr>
          <p:cNvSpPr>
            <a:spLocks noGrp="1"/>
          </p:cNvSpPr>
          <p:nvPr>
            <p:ph type="title"/>
          </p:nvPr>
        </p:nvSpPr>
        <p:spPr/>
        <p:txBody>
          <a:bodyPr/>
          <a:lstStyle/>
          <a:p>
            <a:r>
              <a:rPr lang="en-US" dirty="0"/>
              <a:t>Main findings/themes </a:t>
            </a:r>
            <a:endParaRPr lang="en-CA" dirty="0"/>
          </a:p>
        </p:txBody>
      </p:sp>
      <p:sp>
        <p:nvSpPr>
          <p:cNvPr id="3" name="Content Placeholder 2">
            <a:extLst>
              <a:ext uri="{FF2B5EF4-FFF2-40B4-BE49-F238E27FC236}">
                <a16:creationId xmlns:a16="http://schemas.microsoft.com/office/drawing/2014/main" id="{F053072C-A67D-450F-9676-81212A398EFC}"/>
              </a:ext>
            </a:extLst>
          </p:cNvPr>
          <p:cNvSpPr>
            <a:spLocks noGrp="1"/>
          </p:cNvSpPr>
          <p:nvPr>
            <p:ph idx="1"/>
          </p:nvPr>
        </p:nvSpPr>
        <p:spPr>
          <a:xfrm>
            <a:off x="677334" y="2160589"/>
            <a:ext cx="8596668" cy="4468811"/>
          </a:xfrm>
        </p:spPr>
        <p:txBody>
          <a:bodyPr>
            <a:normAutofit fontScale="92500" lnSpcReduction="10000"/>
          </a:bodyPr>
          <a:lstStyle/>
          <a:p>
            <a:r>
              <a:rPr lang="en-US" dirty="0"/>
              <a:t>Volunteers are a significant source of service providers of the information and referral services to seniors in British Columbia by community senior services. They face different challenges. </a:t>
            </a:r>
          </a:p>
          <a:p>
            <a:r>
              <a:rPr lang="en-CA" dirty="0"/>
              <a:t>Due to the global pandemic which each of us has limited experience on, they do the best to support the service users. The workload is high, and many are over-worked. </a:t>
            </a:r>
          </a:p>
          <a:p>
            <a:r>
              <a:rPr lang="en-CA" dirty="0"/>
              <a:t>There are many new volunteers since COVID-19 and many of them can volunteer d/t temporarily stop of their work and study. However, they gradually need to go back to work and study and there will be a loss of volunteers. </a:t>
            </a:r>
          </a:p>
          <a:p>
            <a:r>
              <a:rPr lang="en-CA" dirty="0"/>
              <a:t>Many volunteers enjoy the face-to-face human interactions with service users, and some find meaning of life through volunteering. Due to COVID-19, these opportunities are reduced (e.g., changed to by phone or online) or even temporarily stopped. This affects their volunteering satisfaction.  </a:t>
            </a:r>
          </a:p>
          <a:p>
            <a:r>
              <a:rPr lang="en-CA" dirty="0"/>
              <a:t>Our recommendation is that self care of and support to volunteers are crucial. We need to consider the well-being of volunteers.   </a:t>
            </a:r>
          </a:p>
          <a:p>
            <a:endParaRPr lang="en-CA" dirty="0"/>
          </a:p>
          <a:p>
            <a:pPr marL="0" indent="0">
              <a:buNone/>
            </a:pPr>
            <a:endParaRPr lang="en-CA" dirty="0"/>
          </a:p>
        </p:txBody>
      </p:sp>
    </p:spTree>
    <p:extLst>
      <p:ext uri="{BB962C8B-B14F-4D97-AF65-F5344CB8AC3E}">
        <p14:creationId xmlns:p14="http://schemas.microsoft.com/office/powerpoint/2010/main" val="2073047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0ED9F-E6F5-468B-A266-8C2D2644B7DB}"/>
              </a:ext>
            </a:extLst>
          </p:cNvPr>
          <p:cNvSpPr>
            <a:spLocks noGrp="1"/>
          </p:cNvSpPr>
          <p:nvPr>
            <p:ph type="title"/>
          </p:nvPr>
        </p:nvSpPr>
        <p:spPr/>
        <p:txBody>
          <a:bodyPr/>
          <a:lstStyle/>
          <a:p>
            <a:r>
              <a:rPr lang="en-US" dirty="0"/>
              <a:t>Implications</a:t>
            </a:r>
            <a:endParaRPr lang="en-CA" dirty="0"/>
          </a:p>
        </p:txBody>
      </p:sp>
      <p:sp>
        <p:nvSpPr>
          <p:cNvPr id="3" name="Content Placeholder 2">
            <a:extLst>
              <a:ext uri="{FF2B5EF4-FFF2-40B4-BE49-F238E27FC236}">
                <a16:creationId xmlns:a16="http://schemas.microsoft.com/office/drawing/2014/main" id="{BD473D1A-CC23-4010-AC9D-558A26807B6F}"/>
              </a:ext>
            </a:extLst>
          </p:cNvPr>
          <p:cNvSpPr>
            <a:spLocks noGrp="1"/>
          </p:cNvSpPr>
          <p:nvPr>
            <p:ph idx="1"/>
          </p:nvPr>
        </p:nvSpPr>
        <p:spPr/>
        <p:txBody>
          <a:bodyPr>
            <a:normAutofit fontScale="92500" lnSpcReduction="10000"/>
          </a:bodyPr>
          <a:lstStyle/>
          <a:p>
            <a:r>
              <a:rPr lang="en-CA" dirty="0"/>
              <a:t>What we have learned as voluntary sectors during the COVID-19 on information and referral service can be summarized in three perspectives and they need to come hand in hand.  </a:t>
            </a:r>
          </a:p>
          <a:p>
            <a:r>
              <a:rPr lang="en-CA" dirty="0"/>
              <a:t>Human right perspective – When people have a need, this need can be interpreted as a right. Access to technology becomes a need and thus also a right because many information and resources have moved online. This framework guides the voluntary sectors when they advocate for the resources seniors require for access to technology (e.g., the Internet, equipment, education on using the technology). </a:t>
            </a:r>
          </a:p>
          <a:p>
            <a:r>
              <a:rPr lang="en-CA" dirty="0"/>
              <a:t>Intersectionality perspective – Different sectors need to come together. Each of us can speak different languages and have different perspectives. How can we find a way to collaborate? How can we find our common goal?  </a:t>
            </a:r>
          </a:p>
          <a:p>
            <a:r>
              <a:rPr lang="en-CA" dirty="0"/>
              <a:t>Asset-based perspective – We review what we and our service users have and can potentially develop, that is, the assets,  and build our services around our assets, to responds the challenges of the global pandemic.  </a:t>
            </a:r>
          </a:p>
        </p:txBody>
      </p:sp>
    </p:spTree>
    <p:extLst>
      <p:ext uri="{BB962C8B-B14F-4D97-AF65-F5344CB8AC3E}">
        <p14:creationId xmlns:p14="http://schemas.microsoft.com/office/powerpoint/2010/main" val="13365928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892</TotalTime>
  <Words>1121</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Information and referral service for seniors in British Columbia, Canada: Learning from COVID-19</vt:lpstr>
      <vt:lpstr>Background and context</vt:lpstr>
      <vt:lpstr>Ethics, Methods, and Sample</vt:lpstr>
      <vt:lpstr>Main findings/themes </vt:lpstr>
      <vt:lpstr>Main findings/themes </vt:lpstr>
      <vt:lpstr>Main findings/themes </vt:lpstr>
      <vt:lpstr>Implications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referral service for seniors in British Columbia, Canada: Learning from COVID-19</dc:title>
  <dc:creator>Karen Wong</dc:creator>
  <cp:lastModifiedBy>Damm, Christopher</cp:lastModifiedBy>
  <cp:revision>14</cp:revision>
  <dcterms:created xsi:type="dcterms:W3CDTF">2020-08-28T04:17:25Z</dcterms:created>
  <dcterms:modified xsi:type="dcterms:W3CDTF">2020-09-30T09:05:48Z</dcterms:modified>
</cp:coreProperties>
</file>